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72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493" r:id="rId13"/>
    <p:sldId id="459" r:id="rId14"/>
    <p:sldId id="276" r:id="rId15"/>
    <p:sldId id="365" r:id="rId16"/>
    <p:sldId id="366" r:id="rId17"/>
    <p:sldId id="367" r:id="rId18"/>
    <p:sldId id="277" r:id="rId19"/>
    <p:sldId id="34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2" r:id="rId31"/>
    <p:sldId id="293" r:id="rId32"/>
    <p:sldId id="294" r:id="rId33"/>
    <p:sldId id="348" r:id="rId34"/>
    <p:sldId id="349" r:id="rId35"/>
    <p:sldId id="350" r:id="rId36"/>
    <p:sldId id="299" r:id="rId37"/>
    <p:sldId id="300" r:id="rId38"/>
    <p:sldId id="351" r:id="rId39"/>
    <p:sldId id="352" r:id="rId40"/>
    <p:sldId id="353" r:id="rId41"/>
    <p:sldId id="308" r:id="rId42"/>
    <p:sldId id="309" r:id="rId43"/>
    <p:sldId id="310" r:id="rId44"/>
    <p:sldId id="312" r:id="rId45"/>
    <p:sldId id="313" r:id="rId46"/>
    <p:sldId id="315" r:id="rId47"/>
    <p:sldId id="316" r:id="rId48"/>
    <p:sldId id="354" r:id="rId49"/>
    <p:sldId id="355" r:id="rId50"/>
    <p:sldId id="357" r:id="rId51"/>
    <p:sldId id="356" r:id="rId52"/>
    <p:sldId id="358" r:id="rId53"/>
    <p:sldId id="359" r:id="rId54"/>
    <p:sldId id="360" r:id="rId55"/>
    <p:sldId id="326" r:id="rId56"/>
    <p:sldId id="327" r:id="rId57"/>
    <p:sldId id="361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4" r:id="rId71"/>
  </p:sldIdLst>
  <p:sldSz cx="9144000" cy="5143500" type="screen16x9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389"/>
  </p:normalViewPr>
  <p:slideViewPr>
    <p:cSldViewPr snapToGrid="0" snapToObjects="1">
      <p:cViewPr varScale="1">
        <p:scale>
          <a:sx n="109" d="100"/>
          <a:sy n="109" d="100"/>
        </p:scale>
        <p:origin x="176" y="1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1A918-FA3C-7C45-B53C-CD399E2E5837}" type="slidenum">
              <a:rPr lang="en-US"/>
              <a:pPr/>
              <a:t>13</a:t>
            </a:fld>
            <a:endParaRPr lang="en-US"/>
          </a:p>
        </p:txBody>
      </p:sp>
      <p:sp>
        <p:nvSpPr>
          <p:cNvPr id="1986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86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6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A9-F8FF-3044-8879-AA44F6727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5A26F-C899-0E41-B774-BC364C9FC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6A622-5FF3-DE43-A546-BEC5D6F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A29B1-7F4A-9348-9B79-0C0D0292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504F-25CE-704F-964A-7CA963C5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7397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C88B-D4C8-1741-BA89-D270C14A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5BAFB-E296-C848-9B1B-B47158F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C4612-DBB6-3B4A-9F65-1586640F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CA38-5F96-FD4D-A309-EA12E59F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3617-D0D1-E949-A7B2-F44A52B8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15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FD6C8-C35A-844A-B194-E7967FEE7F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BAD3A-EF3F-BC4E-952E-70453816F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DCF04-86F2-7C45-BDA7-1D5A7A4F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65FF3-D4FB-EB46-8CAD-65ACFF8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A99D6-6CEC-0F4A-89B5-AB8F34AA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6967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81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06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4A49-B6D8-5641-9DDE-E2E385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C963-CF47-1145-B218-58E890F55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4F0-1D2C-AA4A-982F-71A263601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EBC34-E446-3A4A-BF19-3DEFC1FA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B597D-4D42-8742-AB6B-08AA311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6F2E-F55E-DF4D-A6F6-2F952F07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AFDD6-A390-4C45-A8B8-6BACA3ADA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A6374-7613-2B42-89B2-1A0D5F7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2414A-1F33-C14A-B1AE-81723AE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32-A243-1A46-85AD-BF8A1596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499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C6E8-4881-7B4A-BF96-AE93A5E6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74CA-E747-274E-81ED-935B6FED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FEED3-3DDE-C14E-85C6-B6DEF28F1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2811-4320-1D42-A290-B28D69E05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98B2-C6E7-344E-B83B-17349405D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6F23B-02C3-EE47-8FBB-1EE3201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5262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C75F-625F-1243-B9FB-5FE08B713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CDFBB-CB24-B946-A4C7-1E66A52A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23107-0444-B247-AA0D-F23A10F8C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86505-B704-0646-8128-F16C5867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733DA0-E4CE-C946-BC90-6BFAA4EBC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7E292-EECC-104A-8777-04B9DB4C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727F2-5845-F24A-A680-596E8E2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2436D-D2D1-FC41-BECC-8099955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25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385F-BA15-5C43-A806-0DF4E71F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3C52-9B53-AF4E-B0FD-579B2C31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5007F-DC4D-6A4F-9F31-895122B0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7080A-DC69-C047-9117-CC3723D4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025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4D6EC-A3A8-AA46-93B7-CF2F4558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D7182-2755-BA47-AF3E-9D788EAA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F27F-AF8D-9D45-A89D-424CBD5C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25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9B92-F12F-3C4C-8BF0-6C904516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7236B-B9E1-8B4D-BFF8-49A3E04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9D301-480B-7D46-ADDA-E3682F50F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B6A00-EBE5-C14E-A6FD-3097CA2F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6C634-67C6-F147-B630-59431A50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0CA5-5DC3-9A4D-BA5B-457C77A8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89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6CC4-B88F-5B45-8844-AB34F973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CD5FC-303A-3640-B1B8-224459320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86043-5A79-214C-BBDF-5146344D7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99A3D-E2B6-6849-8EF0-703C6B5A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5B2D9-B151-984C-9AE9-1F8F9B92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302FC-8B54-C444-8C93-D6333893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0163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82FB71-5F5C-DA40-8F53-3D08685A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D6345-B179-0B47-8FBD-D88774F37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DAAC-EEBD-C84D-94CB-3AE3D2C7B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A690-BD38-8C4C-BD3F-8EC206EDD0CD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987E-A539-E342-902A-9B5EED1E4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4DC35-427F-D248-8AFF-698723572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617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/>
              <a:t>Straturi speciale și arhitecturi.</a:t>
            </a: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348911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2853720" y="777682"/>
            <a:ext cx="3732480" cy="7776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20" y="1866437"/>
            <a:ext cx="2332800" cy="176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60" y="1843753"/>
            <a:ext cx="2332800" cy="184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669660" y="2468126"/>
            <a:ext cx="622080" cy="507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 dirty="0">
                <a:latin typeface="FreeSans" charset="0"/>
              </a:rPr>
              <a:t>*        </a:t>
            </a:r>
          </a:p>
        </p:txBody>
      </p:sp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122720" y="2271480"/>
            <a:ext cx="777600" cy="75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45016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  <a:p>
            <a:r>
              <a:rPr lang="en-US" sz="1650">
                <a:latin typeface="FreeSans" charset="0"/>
              </a:rPr>
              <a:t>-1  0  1</a:t>
            </a:r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2076120" y="2021972"/>
            <a:ext cx="311040" cy="311073"/>
          </a:xfrm>
          <a:prstGeom prst="rect">
            <a:avLst/>
          </a:prstGeom>
          <a:solidFill>
            <a:srgbClr val="808080"/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8" name="Rectangle 8"/>
          <p:cNvSpPr>
            <a:spLocks noChangeArrowheads="1"/>
          </p:cNvSpPr>
          <p:nvPr/>
        </p:nvSpPr>
        <p:spPr bwMode="auto">
          <a:xfrm>
            <a:off x="2084400" y="2030400"/>
            <a:ext cx="92880" cy="295200"/>
          </a:xfrm>
          <a:prstGeom prst="rect">
            <a:avLst/>
          </a:prstGeom>
          <a:solidFill>
            <a:srgbClr val="000000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2286000" y="2030400"/>
            <a:ext cx="92880" cy="295200"/>
          </a:xfrm>
          <a:prstGeom prst="rect">
            <a:avLst/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2209" tIns="31105" rIns="62209" bIns="31105" anchor="ctr"/>
          <a:lstStyle/>
          <a:p>
            <a:endParaRPr lang="en-US" sz="135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2387160" y="2021972"/>
            <a:ext cx="3888000" cy="311073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2387160" y="2333045"/>
            <a:ext cx="3888000" cy="1081"/>
          </a:xfrm>
          <a:prstGeom prst="line">
            <a:avLst/>
          </a:prstGeom>
          <a:noFill/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4986720" y="2366529"/>
            <a:ext cx="622080" cy="988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1229" tIns="59417" rIns="61229" bIns="30615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3300">
                <a:latin typeface="FreeSans" charset="0"/>
              </a:rPr>
              <a:t>=        </a:t>
            </a:r>
          </a:p>
        </p:txBody>
      </p:sp>
      <p:sp>
        <p:nvSpPr>
          <p:cNvPr id="66576" name="Line 16"/>
          <p:cNvSpPr>
            <a:spLocks noChangeShapeType="1"/>
          </p:cNvSpPr>
          <p:nvPr/>
        </p:nvSpPr>
        <p:spPr bwMode="auto">
          <a:xfrm>
            <a:off x="409788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7" name="Line 17"/>
          <p:cNvSpPr>
            <a:spLocks noChangeShapeType="1"/>
          </p:cNvSpPr>
          <p:nvPr/>
        </p:nvSpPr>
        <p:spPr bwMode="auto">
          <a:xfrm>
            <a:off x="4913820" y="2333046"/>
            <a:ext cx="1080" cy="777682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8" name="Line 18"/>
          <p:cNvSpPr>
            <a:spLocks noChangeShapeType="1"/>
          </p:cNvSpPr>
          <p:nvPr/>
        </p:nvSpPr>
        <p:spPr bwMode="auto">
          <a:xfrm>
            <a:off x="40978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79" name="Line 19"/>
          <p:cNvSpPr>
            <a:spLocks noChangeShapeType="1"/>
          </p:cNvSpPr>
          <p:nvPr/>
        </p:nvSpPr>
        <p:spPr bwMode="auto">
          <a:xfrm>
            <a:off x="4743180" y="3103166"/>
            <a:ext cx="155520" cy="1080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0" name="Line 20"/>
          <p:cNvSpPr>
            <a:spLocks noChangeShapeType="1"/>
          </p:cNvSpPr>
          <p:nvPr/>
        </p:nvSpPr>
        <p:spPr bwMode="auto">
          <a:xfrm>
            <a:off x="474318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66581" name="Line 21"/>
          <p:cNvSpPr>
            <a:spLocks noChangeShapeType="1"/>
          </p:cNvSpPr>
          <p:nvPr/>
        </p:nvSpPr>
        <p:spPr bwMode="auto">
          <a:xfrm>
            <a:off x="4098960" y="2343846"/>
            <a:ext cx="155520" cy="1081"/>
          </a:xfrm>
          <a:prstGeom prst="line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62209" tIns="31105" rIns="62209" bIns="31105"/>
          <a:lstStyle/>
          <a:p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6148866" y="4753290"/>
            <a:ext cx="284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Slide </a:t>
            </a:r>
            <a:r>
              <a:rPr lang="en-US" sz="1200" dirty="0" err="1"/>
              <a:t>adaptat</a:t>
            </a:r>
            <a:r>
              <a:rPr lang="en-US" sz="1200" dirty="0"/>
              <a:t> </a:t>
            </a:r>
            <a:r>
              <a:rPr lang="en-US" sz="1200" dirty="0" err="1"/>
              <a:t>după</a:t>
            </a:r>
            <a:r>
              <a:rPr lang="en-US" sz="1200" dirty="0"/>
              <a:t> </a:t>
            </a:r>
            <a:r>
              <a:rPr lang="en-US" sz="1200" dirty="0" err="1"/>
              <a:t>Marc'Aurelio</a:t>
            </a:r>
            <a:r>
              <a:rPr lang="en-US" sz="1200" dirty="0"/>
              <a:t> </a:t>
            </a:r>
            <a:r>
              <a:rPr lang="en-US" sz="1200" dirty="0" err="1"/>
              <a:t>Ranzato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8CA4B-F89A-1849-95FE-847CBDBDB755}"/>
              </a:ext>
            </a:extLst>
          </p:cNvPr>
          <p:cNvSpPr txBox="1"/>
          <p:nvPr/>
        </p:nvSpPr>
        <p:spPr>
          <a:xfrm>
            <a:off x="1258873" y="266899"/>
            <a:ext cx="6740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700" dirty="0"/>
              <a:t>Activare maximă = răspunsul cel mai mare</a:t>
            </a:r>
          </a:p>
        </p:txBody>
      </p:sp>
    </p:spTree>
    <p:extLst>
      <p:ext uri="{BB962C8B-B14F-4D97-AF65-F5344CB8AC3E}">
        <p14:creationId xmlns:p14="http://schemas.microsoft.com/office/powerpoint/2010/main" val="656161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0626"/>
            <a:ext cx="6858000" cy="2761376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97EA-D2B7-2340-86B7-4690C3CB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6350"/>
            <a:ext cx="6858000" cy="2577930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CFB68740-5DEF-F442-A7D9-ED75E74D63E1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E99F9C8-6A04-974C-AD9D-F77F79CF3C74}"/>
              </a:ext>
            </a:extLst>
          </p:cNvPr>
          <p:cNvSpPr txBox="1">
            <a:spLocks/>
          </p:cNvSpPr>
          <p:nvPr/>
        </p:nvSpPr>
        <p:spPr>
          <a:xfrm>
            <a:off x="628650" y="2737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90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9242"/>
            <a:ext cx="6858000" cy="4228508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4EC7A6A-4D02-5A46-9BD4-EBB44D15203A}"/>
              </a:ext>
            </a:extLst>
          </p:cNvPr>
          <p:cNvSpPr txBox="1">
            <a:spLocks/>
          </p:cNvSpPr>
          <p:nvPr/>
        </p:nvSpPr>
        <p:spPr bwMode="auto">
          <a:xfrm>
            <a:off x="3143250" y="4869656"/>
            <a:ext cx="2800350" cy="27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sz="1050" dirty="0"/>
              <a:t>Figure Credit: [</a:t>
            </a:r>
            <a:r>
              <a:rPr lang="en-US" sz="1050" dirty="0" err="1"/>
              <a:t>Zeiler</a:t>
            </a:r>
            <a:r>
              <a:rPr lang="en-US" sz="1050" dirty="0"/>
              <a:t> &amp; Fergus ECCV14]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69BA301-074B-AE45-990C-79E99C31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9242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+mn-lt"/>
                <a:cs typeface="Arial" panose="020B0604020202020204" pitchFamily="34" charset="0"/>
              </a:rPr>
              <a:t>Vizualizarea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filterelor</a:t>
            </a:r>
            <a:r>
              <a:rPr lang="en-US" dirty="0">
                <a:latin typeface="+mn-lt"/>
                <a:cs typeface="Arial" panose="020B0604020202020204" pitchFamily="34" charset="0"/>
              </a:rPr>
              <a:t> </a:t>
            </a:r>
            <a:r>
              <a:rPr lang="en-US" dirty="0" err="1">
                <a:latin typeface="+mn-lt"/>
                <a:cs typeface="Arial" panose="020B0604020202020204" pitchFamily="34" charset="0"/>
              </a:rPr>
              <a:t>învățate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2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2013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sunt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1062" r="-1366" b="-2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569522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704503424"/>
              </p:ext>
            </p:extLst>
          </p:nvPr>
        </p:nvGraphicFramePr>
        <p:xfrm>
          <a:off x="148855" y="947175"/>
          <a:ext cx="3247965" cy="349731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6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8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79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200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500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[55x55x96] </a:t>
            </a:r>
            <a:r>
              <a:rPr lang="en" sz="1500" dirty="0">
                <a:solidFill>
                  <a:srgbClr val="FF0000"/>
                </a:solidFill>
              </a:rPr>
              <a:t>CONV1</a:t>
            </a:r>
            <a:r>
              <a:rPr lang="en" sz="1500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[27x27x96] </a:t>
            </a:r>
            <a:r>
              <a:rPr lang="en" sz="1500" dirty="0">
                <a:solidFill>
                  <a:srgbClr val="0000FF"/>
                </a:solidFill>
              </a:rPr>
              <a:t>MAX POOL1</a:t>
            </a:r>
            <a:r>
              <a:rPr lang="en" sz="1500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[27x27x96] </a:t>
            </a:r>
            <a:r>
              <a:rPr lang="en" sz="1500" dirty="0">
                <a:solidFill>
                  <a:srgbClr val="38761D"/>
                </a:solidFill>
              </a:rPr>
              <a:t>NORM1:</a:t>
            </a:r>
            <a:r>
              <a:rPr lang="en" sz="1500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[27x27x256] </a:t>
            </a:r>
            <a:r>
              <a:rPr lang="en" sz="1500" dirty="0">
                <a:solidFill>
                  <a:srgbClr val="FF0000"/>
                </a:solidFill>
              </a:rPr>
              <a:t>CONV2</a:t>
            </a:r>
            <a:r>
              <a:rPr lang="en" sz="1500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[13x13x256] </a:t>
            </a:r>
            <a:r>
              <a:rPr lang="en" sz="1500" dirty="0">
                <a:solidFill>
                  <a:srgbClr val="0000FF"/>
                </a:solidFill>
              </a:rPr>
              <a:t>MAX POOL2:</a:t>
            </a:r>
            <a:r>
              <a:rPr lang="en" sz="1500" dirty="0"/>
              <a:t> filtre de 3x3 cu stride 2</a:t>
            </a:r>
          </a:p>
          <a:p>
            <a:pPr lvl="0"/>
            <a:r>
              <a:rPr lang="en" sz="1500" dirty="0"/>
              <a:t>[13x13x256] </a:t>
            </a:r>
            <a:r>
              <a:rPr lang="en" sz="1500" dirty="0">
                <a:solidFill>
                  <a:srgbClr val="38761D"/>
                </a:solidFill>
              </a:rPr>
              <a:t>NORM2: </a:t>
            </a:r>
            <a:r>
              <a:rPr lang="en" sz="1500" dirty="0"/>
              <a:t>strat de normalizare</a:t>
            </a:r>
          </a:p>
          <a:p>
            <a:pPr lvl="0"/>
            <a:r>
              <a:rPr lang="en" sz="1500" dirty="0"/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CONV3</a:t>
            </a:r>
            <a:r>
              <a:rPr lang="en" sz="1500" dirty="0"/>
              <a:t>: 384 filtre de 3x3 cu stride 1, bordură 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[13x13x384] </a:t>
            </a:r>
            <a:r>
              <a:rPr lang="en" sz="1500" dirty="0">
                <a:solidFill>
                  <a:srgbClr val="FF0000"/>
                </a:solidFill>
              </a:rPr>
              <a:t>CONV4</a:t>
            </a:r>
            <a:r>
              <a:rPr lang="en" sz="1500" dirty="0">
                <a:solidFill>
                  <a:schemeClr val="dk1"/>
                </a:solidFill>
              </a:rPr>
              <a:t>: 384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[13x13x256] </a:t>
            </a:r>
            <a:r>
              <a:rPr lang="en" sz="1500" dirty="0">
                <a:solidFill>
                  <a:srgbClr val="FF0000"/>
                </a:solidFill>
              </a:rPr>
              <a:t>CONV5</a:t>
            </a:r>
            <a:r>
              <a:rPr lang="en" sz="1500" dirty="0">
                <a:solidFill>
                  <a:schemeClr val="dk1"/>
                </a:solidFill>
              </a:rPr>
              <a:t>: 256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1, </a:t>
            </a:r>
            <a:r>
              <a:rPr lang="en" sz="1500" dirty="0"/>
              <a:t>bordură </a:t>
            </a:r>
            <a:r>
              <a:rPr lang="en" sz="1500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[6x6x256] </a:t>
            </a:r>
            <a:r>
              <a:rPr lang="en" sz="1500" dirty="0">
                <a:solidFill>
                  <a:srgbClr val="0000FF"/>
                </a:solidFill>
              </a:rPr>
              <a:t>MAX POOL3</a:t>
            </a:r>
            <a:r>
              <a:rPr lang="en" sz="1500" dirty="0">
                <a:solidFill>
                  <a:schemeClr val="dk1"/>
                </a:solidFill>
              </a:rPr>
              <a:t>: </a:t>
            </a:r>
            <a:r>
              <a:rPr lang="en" sz="1500" dirty="0"/>
              <a:t>filtre de </a:t>
            </a:r>
            <a:r>
              <a:rPr lang="en" sz="1500" dirty="0">
                <a:solidFill>
                  <a:schemeClr val="dk1"/>
                </a:solidFill>
              </a:rPr>
              <a:t>3x3 </a:t>
            </a:r>
            <a:r>
              <a:rPr lang="en" sz="1500" dirty="0"/>
              <a:t>cu</a:t>
            </a:r>
            <a:r>
              <a:rPr lang="en" sz="1500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FC6:</a:t>
            </a:r>
            <a:r>
              <a:rPr lang="en" sz="1500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[4096] </a:t>
            </a:r>
            <a:r>
              <a:rPr lang="en" sz="1500" dirty="0">
                <a:solidFill>
                  <a:srgbClr val="E69138"/>
                </a:solidFill>
              </a:rPr>
              <a:t>FC7: </a:t>
            </a:r>
            <a:r>
              <a:rPr lang="en" sz="1500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sz="1500" dirty="0">
                <a:solidFill>
                  <a:schemeClr val="dk1"/>
                </a:solidFill>
              </a:rPr>
              <a:t>[1000] </a:t>
            </a:r>
            <a:r>
              <a:rPr lang="en" sz="1500" dirty="0">
                <a:solidFill>
                  <a:srgbClr val="E69138"/>
                </a:solidFill>
              </a:rPr>
              <a:t>FC8: </a:t>
            </a:r>
            <a:r>
              <a:rPr lang="en" sz="1500" dirty="0">
                <a:solidFill>
                  <a:schemeClr val="dk1"/>
                </a:solidFill>
              </a:rPr>
              <a:t>1000 neuroni (scoruri pentru 1000 de </a:t>
            </a:r>
            <a:r>
              <a:rPr lang="en" sz="1500" dirty="0" err="1">
                <a:solidFill>
                  <a:schemeClr val="dk1"/>
                </a:solidFill>
              </a:rPr>
              <a:t>clase</a:t>
            </a:r>
            <a:r>
              <a:rPr lang="en" sz="1500" dirty="0">
                <a:solidFill>
                  <a:schemeClr val="dk1"/>
                </a:solidFill>
              </a:rPr>
              <a:t>)</a:t>
            </a: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559004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0000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endParaRPr sz="1500" dirty="0"/>
          </a:p>
          <a:p>
            <a:pPr lvl="0" rtl="0">
              <a:spcBef>
                <a:spcPts val="0"/>
              </a:spcBef>
              <a:buNone/>
            </a:pPr>
            <a:r>
              <a:rPr lang="en" sz="1500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>
            <a:cxnSpLocks/>
          </p:cNvCxnSpPr>
          <p:nvPr/>
        </p:nvCxnSpPr>
        <p:spPr>
          <a:xfrm flipH="1">
            <a:off x="4768197" y="3413051"/>
            <a:ext cx="2344333" cy="53101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>
            <a:cxnSpLocks/>
          </p:cNvCxnSpPr>
          <p:nvPr/>
        </p:nvCxnSpPr>
        <p:spPr>
          <a:xfrm flipH="1" flipV="1">
            <a:off x="3593805" y="871871"/>
            <a:ext cx="3518725" cy="606055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 dirty="0"/>
              <a:t>Slide după Kaiming He</a:t>
            </a:r>
            <a:endParaRPr lang="en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marL="571500" lvl="0" indent="-5715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: folosim straturi CONV, POOL, FC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filtre mai mici și arhitecturi mai adânci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400" dirty="0" err="1"/>
              <a:t>Tendință</a:t>
            </a:r>
            <a:r>
              <a:rPr lang="en" sz="2400" dirty="0"/>
              <a:t> către eliminarea straturilor POOL/FC (doar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Arhitectura</a:t>
            </a:r>
            <a:r>
              <a:rPr lang="en" sz="2400" dirty="0"/>
              <a:t>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Arhitecturile</a:t>
            </a:r>
            <a:r>
              <a:rPr lang="en" sz="2400" dirty="0"/>
              <a:t>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4553</TotalTime>
  <Words>3164</Words>
  <Application>Microsoft Macintosh PowerPoint</Application>
  <PresentationFormat>On-screen Show (16:9)</PresentationFormat>
  <Paragraphs>552</Paragraphs>
  <Slides>70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FreeSans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Vizualizarea filterelor învățate</vt:lpstr>
      <vt:lpstr>PowerPoint Presentation</vt:lpstr>
      <vt:lpstr>Vizualizarea filterelor învățate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200</cp:revision>
  <dcterms:modified xsi:type="dcterms:W3CDTF">2023-04-06T13:03:53Z</dcterms:modified>
</cp:coreProperties>
</file>